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4660"/>
  </p:normalViewPr>
  <p:slideViewPr>
    <p:cSldViewPr snapToGrid="0">
      <p:cViewPr varScale="1">
        <p:scale>
          <a:sx n="142" d="100"/>
          <a:sy n="142" d="100"/>
        </p:scale>
        <p:origin x="86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6C2EB-C0A7-002E-DB00-EFC707DD46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858EB7B-D636-C9B1-3B81-B0C0840B28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EFD992D-EEC2-FDAC-2B1B-347A5FA2652E}"/>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5" name="Footer Placeholder 4">
            <a:extLst>
              <a:ext uri="{FF2B5EF4-FFF2-40B4-BE49-F238E27FC236}">
                <a16:creationId xmlns:a16="http://schemas.microsoft.com/office/drawing/2014/main" id="{3D0DAB15-DF59-4A86-178B-004759534D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D8E010-03E0-954F-6090-60DED2615AB2}"/>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1916780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00F98-6CF7-7BB9-B8C0-7A390406D1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77BCD0-66CD-E4FB-9735-D60A65D194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2B4883-9973-B082-F470-0D0D2B5647D5}"/>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5" name="Footer Placeholder 4">
            <a:extLst>
              <a:ext uri="{FF2B5EF4-FFF2-40B4-BE49-F238E27FC236}">
                <a16:creationId xmlns:a16="http://schemas.microsoft.com/office/drawing/2014/main" id="{88C938BE-CD60-8C80-13C1-A3B5D84871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F99A73-8CC7-3FB4-E85D-1FA13237C8A0}"/>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2388518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F2ACF-93B3-1E77-C71F-09ABA89F22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1F598BD-02D5-8EF6-9735-34A729D91F6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5FDBDA-180F-A237-7B8C-7149AB9ADA27}"/>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5" name="Footer Placeholder 4">
            <a:extLst>
              <a:ext uri="{FF2B5EF4-FFF2-40B4-BE49-F238E27FC236}">
                <a16:creationId xmlns:a16="http://schemas.microsoft.com/office/drawing/2014/main" id="{833A67F1-B4D4-B58E-F37F-0B62B50184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FF064E-3539-4644-7340-41FE974BBBDC}"/>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2390058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71D21-B6A4-C5A0-59CA-2D61A5970A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91870E-61A1-987D-379B-3F7E858132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6D9ACA-C98D-C990-8AC0-CE09EB6917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A520F45-CCDE-F620-4527-58F2E89336A6}"/>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6" name="Footer Placeholder 5">
            <a:extLst>
              <a:ext uri="{FF2B5EF4-FFF2-40B4-BE49-F238E27FC236}">
                <a16:creationId xmlns:a16="http://schemas.microsoft.com/office/drawing/2014/main" id="{1BE16BC0-4498-5B3C-BA72-BAF94ADB57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FDB790-811E-5ECF-A1F3-D0A88FC48049}"/>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2011632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32DEF-755B-D295-FF4E-1964A3B35FC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F77D47C-4DC5-4A40-D8D6-001D589CBD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70C09C-8F2B-657C-A131-14E4E43EA8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B6F507E-2CB4-EB70-F0C8-4DD549D383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ABA830-0A67-EA4F-2248-B08BB19C7A0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4758CB1-5959-9EEF-EF6C-4D3673EB3CED}"/>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8" name="Footer Placeholder 7">
            <a:extLst>
              <a:ext uri="{FF2B5EF4-FFF2-40B4-BE49-F238E27FC236}">
                <a16:creationId xmlns:a16="http://schemas.microsoft.com/office/drawing/2014/main" id="{87D83581-DC10-B57C-FB7D-8E5911E0BE3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207DCA-6321-6874-79EB-88C70A5A6E06}"/>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101789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21887-DEA4-2D20-7D95-D401E98E5ED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BB666EE-C372-7EED-79CF-59F3E1DFFDA9}"/>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4" name="Footer Placeholder 3">
            <a:extLst>
              <a:ext uri="{FF2B5EF4-FFF2-40B4-BE49-F238E27FC236}">
                <a16:creationId xmlns:a16="http://schemas.microsoft.com/office/drawing/2014/main" id="{D2708197-E8AD-D840-6832-D931F1AB538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0B8ED77-B5E2-AC31-1506-3C5BA1FF790D}"/>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432160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533FE1-4D73-1843-4398-822B414BDBEB}"/>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3" name="Footer Placeholder 2">
            <a:extLst>
              <a:ext uri="{FF2B5EF4-FFF2-40B4-BE49-F238E27FC236}">
                <a16:creationId xmlns:a16="http://schemas.microsoft.com/office/drawing/2014/main" id="{6F22CCA3-7004-4DE1-8F46-7DF4779BC5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35C4CC-FF5B-7FD9-5E4E-A757A1F9909A}"/>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3409277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ADD90-6FF2-92D1-622B-98D9558AF8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1EA3B-94B6-9323-D1D3-5F16615D37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E86E8C5-B25A-5C6F-3675-4D416B2DD4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172BC7-FA63-2F0B-B7CC-FA3EE4559538}"/>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6" name="Footer Placeholder 5">
            <a:extLst>
              <a:ext uri="{FF2B5EF4-FFF2-40B4-BE49-F238E27FC236}">
                <a16:creationId xmlns:a16="http://schemas.microsoft.com/office/drawing/2014/main" id="{96D9BD7D-48C3-4AC6-7907-81ED3FA4CF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5967A8-FE8E-AF7A-4B05-AE89AA648CD1}"/>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1519091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C8302-521C-4CE1-0595-AC57CEF7AD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F86935E-46E6-72CD-19E8-58402B6885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9BE1CE9-96F5-508F-CD1F-9BECD3DDCE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E65B0D-A72D-5BCC-4873-E43142A91C1E}"/>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6" name="Footer Placeholder 5">
            <a:extLst>
              <a:ext uri="{FF2B5EF4-FFF2-40B4-BE49-F238E27FC236}">
                <a16:creationId xmlns:a16="http://schemas.microsoft.com/office/drawing/2014/main" id="{50AED539-8B28-E07F-AD7E-A3FAAD5671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8A01E9-B81E-C764-11CE-97E22099D171}"/>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288954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C7D0C-B4C0-AEE8-EF80-09D6F16D5C2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87AC47E-0086-C507-A4AD-3A0A547B03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E322C8-E6C1-E4E7-3C5B-8CBA6AF671C0}"/>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5" name="Footer Placeholder 4">
            <a:extLst>
              <a:ext uri="{FF2B5EF4-FFF2-40B4-BE49-F238E27FC236}">
                <a16:creationId xmlns:a16="http://schemas.microsoft.com/office/drawing/2014/main" id="{28C993AD-7DB5-763B-82BF-701F70CC9B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24F16C-DFA9-6D3A-0CA0-D1FAAB7C3079}"/>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3528811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C81417-2CE8-4A89-5D97-62993C1B814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E48FDEA-89E5-5DD7-B66F-07989A7ED4C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040785-C6D0-7D8D-AE9C-1961B411611F}"/>
              </a:ext>
            </a:extLst>
          </p:cNvPr>
          <p:cNvSpPr>
            <a:spLocks noGrp="1"/>
          </p:cNvSpPr>
          <p:nvPr>
            <p:ph type="dt" sz="half" idx="10"/>
          </p:nvPr>
        </p:nvSpPr>
        <p:spPr/>
        <p:txBody>
          <a:bodyPr/>
          <a:lstStyle/>
          <a:p>
            <a:fld id="{8481F1F6-04C2-4A2A-8A26-99EB75A651BA}" type="datetimeFigureOut">
              <a:rPr lang="en-US" smtClean="0"/>
              <a:t>6/30/2026</a:t>
            </a:fld>
            <a:endParaRPr lang="en-US"/>
          </a:p>
        </p:txBody>
      </p:sp>
      <p:sp>
        <p:nvSpPr>
          <p:cNvPr id="5" name="Footer Placeholder 4">
            <a:extLst>
              <a:ext uri="{FF2B5EF4-FFF2-40B4-BE49-F238E27FC236}">
                <a16:creationId xmlns:a16="http://schemas.microsoft.com/office/drawing/2014/main" id="{BE035578-5860-12A7-1FD1-83C6128431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B6796-D040-FD7B-982F-766FD389EAB3}"/>
              </a:ext>
            </a:extLst>
          </p:cNvPr>
          <p:cNvSpPr>
            <a:spLocks noGrp="1"/>
          </p:cNvSpPr>
          <p:nvPr>
            <p:ph type="sldNum" sz="quarter" idx="12"/>
          </p:nvPr>
        </p:nvSpPr>
        <p:spPr/>
        <p:txBody>
          <a:bodyPr/>
          <a:lstStyle/>
          <a:p>
            <a:fld id="{4D3F2AAE-9670-445E-95DA-86D172C387CF}" type="slidenum">
              <a:rPr lang="en-US" smtClean="0"/>
              <a:t>‹#›</a:t>
            </a:fld>
            <a:endParaRPr lang="en-US"/>
          </a:p>
        </p:txBody>
      </p:sp>
    </p:spTree>
    <p:extLst>
      <p:ext uri="{BB962C8B-B14F-4D97-AF65-F5344CB8AC3E}">
        <p14:creationId xmlns:p14="http://schemas.microsoft.com/office/powerpoint/2010/main" val="1336807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15A3C58F-7D06-AA98-0186-672607F19482}"/>
              </a:ext>
            </a:extLst>
          </p:cNvPr>
          <p:cNvGraphicFramePr>
            <a:graphicFrameLocks/>
          </p:cNvGraphicFramePr>
          <p:nvPr userDrawn="1">
            <p:custDataLst>
              <p:tags r:id="rId13"/>
            </p:custDataLst>
            <p:extLst>
              <p:ext uri="{D42A27DB-BD31-4B8C-83A1-F6EECF244321}">
                <p14:modId xmlns:p14="http://schemas.microsoft.com/office/powerpoint/2010/main" val="321963941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360" imgH="360" progId="TCLayout.ActiveDocument.1">
                  <p:embed/>
                </p:oleObj>
              </mc:Choice>
              <mc:Fallback>
                <p:oleObj name="think-cell Slide" r:id="rId14" imgW="360" imgH="360" progId="TCLayout.ActiveDocument.1">
                  <p:embed/>
                  <p:pic>
                    <p:nvPicPr>
                      <p:cNvPr id="0" name=""/>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7BDBCDB2-49E9-F898-C600-34B5114E64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83BA8E2-74DF-8B9C-50C4-75DC3EF332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CA30D9-1BDD-CF3B-472D-850C1861D3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81F1F6-04C2-4A2A-8A26-99EB75A651BA}" type="datetimeFigureOut">
              <a:rPr lang="en-US" smtClean="0"/>
              <a:t>6/30/2026</a:t>
            </a:fld>
            <a:endParaRPr lang="en-US"/>
          </a:p>
        </p:txBody>
      </p:sp>
      <p:sp>
        <p:nvSpPr>
          <p:cNvPr id="5" name="Footer Placeholder 4">
            <a:extLst>
              <a:ext uri="{FF2B5EF4-FFF2-40B4-BE49-F238E27FC236}">
                <a16:creationId xmlns:a16="http://schemas.microsoft.com/office/drawing/2014/main" id="{1E0B3888-3C05-654F-12C4-EACFBF1EE8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83B0DE2-30A2-41FA-729B-B5420CF62D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3F2AAE-9670-445E-95DA-86D172C387CF}" type="slidenum">
              <a:rPr lang="en-US" smtClean="0"/>
              <a:t>‹#›</a:t>
            </a:fld>
            <a:endParaRPr lang="en-US"/>
          </a:p>
        </p:txBody>
      </p:sp>
    </p:spTree>
    <p:extLst>
      <p:ext uri="{BB962C8B-B14F-4D97-AF65-F5344CB8AC3E}">
        <p14:creationId xmlns:p14="http://schemas.microsoft.com/office/powerpoint/2010/main" val="839670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3AB1984E-7E9A-778D-53E5-39E0D2D0C236}"/>
              </a:ext>
            </a:extLst>
          </p:cNvPr>
          <p:cNvGraphicFramePr>
            <a:graphicFrameLocks/>
          </p:cNvGraphicFramePr>
          <p:nvPr>
            <p:custDataLst>
              <p:tags r:id="rId1"/>
            </p:custDataLst>
            <p:extLst>
              <p:ext uri="{D42A27DB-BD31-4B8C-83A1-F6EECF244321}">
                <p14:modId xmlns:p14="http://schemas.microsoft.com/office/powerpoint/2010/main" val="271584252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0" name=""/>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9D8A43FF-3371-1C0D-A81F-6FED89E7AD14}"/>
              </a:ext>
            </a:extLst>
          </p:cNvPr>
          <p:cNvSpPr txBox="1"/>
          <p:nvPr/>
        </p:nvSpPr>
        <p:spPr>
          <a:xfrm>
            <a:off x="331692" y="867335"/>
            <a:ext cx="6183407" cy="5632311"/>
          </a:xfrm>
          <a:prstGeom prst="rect">
            <a:avLst/>
          </a:prstGeom>
          <a:noFill/>
        </p:spPr>
        <p:txBody>
          <a:bodyPr wrap="square" rtlCol="0">
            <a:spAutoFit/>
          </a:bodyPr>
          <a:lstStyle/>
          <a:p>
            <a:r>
              <a:rPr lang="en-US" sz="2000" dirty="0"/>
              <a:t>Instructions:</a:t>
            </a:r>
          </a:p>
          <a:p>
            <a:endParaRPr lang="en-US" sz="2000" dirty="0"/>
          </a:p>
          <a:p>
            <a:pPr marL="514350" indent="-514350">
              <a:buFont typeface="+mj-lt"/>
              <a:buAutoNum type="arabicPeriod"/>
            </a:pPr>
            <a:r>
              <a:rPr lang="en-US" sz="2000" dirty="0"/>
              <a:t>PWGs are required to prepare </a:t>
            </a:r>
            <a:r>
              <a:rPr lang="en-US" sz="2000" b="1" dirty="0"/>
              <a:t>ONE (1) SLIDE. </a:t>
            </a:r>
            <a:r>
              <a:rPr lang="en-US" sz="2000" dirty="0"/>
              <a:t>They will be given two (2) minutes to present during the plenary session with the Secretaries.</a:t>
            </a:r>
          </a:p>
          <a:p>
            <a:pPr marL="514350" indent="-514350">
              <a:buFont typeface="+mj-lt"/>
              <a:buAutoNum type="arabicPeriod"/>
            </a:pPr>
            <a:r>
              <a:rPr lang="en-US" sz="2000" dirty="0"/>
              <a:t>The next slide contains the </a:t>
            </a:r>
            <a:r>
              <a:rPr lang="en-US" sz="2000" u="sng" dirty="0"/>
              <a:t>suggested</a:t>
            </a:r>
            <a:r>
              <a:rPr lang="en-US" sz="2000" dirty="0"/>
              <a:t> template for the one-pager. PWGs have full discretion on the final format of their submission, as long as the spirit of the content in the template is adhered to.</a:t>
            </a:r>
          </a:p>
          <a:p>
            <a:pPr marL="514350" indent="-514350">
              <a:buFont typeface="+mj-lt"/>
              <a:buAutoNum type="arabicPeriod"/>
            </a:pPr>
            <a:r>
              <a:rPr lang="en-US" sz="2000" dirty="0"/>
              <a:t>PWGs may prepare </a:t>
            </a:r>
            <a:r>
              <a:rPr lang="en-US" sz="2000" b="1" dirty="0"/>
              <a:t>two more optional slides </a:t>
            </a:r>
            <a:r>
              <a:rPr lang="en-US" sz="2000" dirty="0"/>
              <a:t>to aid their presentation to the Secretaries – however, they must keep their presentation within the allotted two minutes.</a:t>
            </a:r>
          </a:p>
          <a:p>
            <a:pPr marL="514350" indent="-514350">
              <a:buFont typeface="+mj-lt"/>
              <a:buAutoNum type="arabicPeriod"/>
            </a:pPr>
            <a:r>
              <a:rPr lang="en-US" sz="2000" dirty="0"/>
              <a:t>The EWDG Secretariat offers to help visually improve submissions, unless the PWG has specific designs submitted. </a:t>
            </a:r>
            <a:r>
              <a:rPr lang="en-US" sz="2000" b="1" dirty="0"/>
              <a:t>We request submissions to focus on concise yet rich </a:t>
            </a:r>
            <a:r>
              <a:rPr lang="en-US" sz="2000" b="1" u="sng" dirty="0"/>
              <a:t>content</a:t>
            </a:r>
            <a:r>
              <a:rPr lang="en-US" sz="2000" b="1" dirty="0"/>
              <a:t>, and not format.</a:t>
            </a:r>
            <a:endParaRPr lang="en-US" sz="2000" dirty="0"/>
          </a:p>
        </p:txBody>
      </p:sp>
      <p:pic>
        <p:nvPicPr>
          <p:cNvPr id="7" name="Picture 6">
            <a:extLst>
              <a:ext uri="{FF2B5EF4-FFF2-40B4-BE49-F238E27FC236}">
                <a16:creationId xmlns:a16="http://schemas.microsoft.com/office/drawing/2014/main" id="{B07A019D-64D1-320A-DA55-0A7031EF5E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743" y="111150"/>
            <a:ext cx="1590416" cy="548654"/>
          </a:xfrm>
          <a:prstGeom prst="rect">
            <a:avLst/>
          </a:prstGeom>
        </p:spPr>
      </p:pic>
      <p:sp>
        <p:nvSpPr>
          <p:cNvPr id="8" name="TextBox 7">
            <a:extLst>
              <a:ext uri="{FF2B5EF4-FFF2-40B4-BE49-F238E27FC236}">
                <a16:creationId xmlns:a16="http://schemas.microsoft.com/office/drawing/2014/main" id="{E172952B-42BC-8B98-6685-00D6A724C564}"/>
              </a:ext>
            </a:extLst>
          </p:cNvPr>
          <p:cNvSpPr txBox="1"/>
          <p:nvPr/>
        </p:nvSpPr>
        <p:spPr>
          <a:xfrm>
            <a:off x="6736975" y="867335"/>
            <a:ext cx="5123331" cy="4093428"/>
          </a:xfrm>
          <a:prstGeom prst="rect">
            <a:avLst/>
          </a:prstGeom>
          <a:noFill/>
        </p:spPr>
        <p:txBody>
          <a:bodyPr wrap="square" rtlCol="0">
            <a:spAutoFit/>
          </a:bodyPr>
          <a:lstStyle/>
          <a:p>
            <a:r>
              <a:rPr lang="en-US" sz="2000" dirty="0"/>
              <a:t>Deadlines:</a:t>
            </a:r>
          </a:p>
          <a:p>
            <a:endParaRPr lang="en-US" sz="2000" dirty="0"/>
          </a:p>
          <a:p>
            <a:pPr marL="228600" indent="-228600">
              <a:buFont typeface="Arial" panose="020B0604020202020204" pitchFamily="34" charset="0"/>
              <a:buChar char="•"/>
            </a:pPr>
            <a:r>
              <a:rPr lang="en-US" sz="2000" b="1" dirty="0"/>
              <a:t>July 10, Friday, </a:t>
            </a:r>
            <a:r>
              <a:rPr lang="en-US" sz="2000" dirty="0"/>
              <a:t>by end of day: First deadline of slides for the EWDG Secretariat to review deliverables and identify support needed.</a:t>
            </a:r>
          </a:p>
          <a:p>
            <a:pPr marL="228600" indent="-228600">
              <a:buFont typeface="Arial" panose="020B0604020202020204" pitchFamily="34" charset="0"/>
              <a:buChar char="•"/>
            </a:pPr>
            <a:r>
              <a:rPr lang="en-US" sz="2000" b="1" dirty="0"/>
              <a:t>July 16, Thursday</a:t>
            </a:r>
            <a:r>
              <a:rPr lang="en-US" sz="2000" dirty="0"/>
              <a:t>, by end of day: Final deadline of slides (Day 1 of JETMC3). PWGs may optionally convene and make any final edits to their presentations. We will consider slides submitted at the end of day final, and ready for presentation to the secretaries for the next day.</a:t>
            </a:r>
          </a:p>
        </p:txBody>
      </p:sp>
    </p:spTree>
    <p:extLst>
      <p:ext uri="{BB962C8B-B14F-4D97-AF65-F5344CB8AC3E}">
        <p14:creationId xmlns:p14="http://schemas.microsoft.com/office/powerpoint/2010/main" val="821841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D2620B11-8B07-2A65-73B3-FDAE85D6EF87}"/>
              </a:ext>
            </a:extLst>
          </p:cNvPr>
          <p:cNvGraphicFramePr>
            <a:graphicFrameLocks/>
          </p:cNvGraphicFramePr>
          <p:nvPr>
            <p:custDataLst>
              <p:tags r:id="rId1"/>
            </p:custDataLst>
            <p:extLst>
              <p:ext uri="{D42A27DB-BD31-4B8C-83A1-F6EECF244321}">
                <p14:modId xmlns:p14="http://schemas.microsoft.com/office/powerpoint/2010/main" val="30822917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0" name=""/>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6">
            <a:extLst>
              <a:ext uri="{FF2B5EF4-FFF2-40B4-BE49-F238E27FC236}">
                <a16:creationId xmlns:a16="http://schemas.microsoft.com/office/drawing/2014/main" id="{9DFCCD2F-0C1E-59FB-EE37-7225C79FDE35}"/>
              </a:ext>
            </a:extLst>
          </p:cNvPr>
          <p:cNvSpPr/>
          <p:nvPr/>
        </p:nvSpPr>
        <p:spPr>
          <a:xfrm>
            <a:off x="396688" y="1000124"/>
            <a:ext cx="2151530" cy="10690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Priority output by 2026</a:t>
            </a:r>
          </a:p>
        </p:txBody>
      </p:sp>
      <p:sp>
        <p:nvSpPr>
          <p:cNvPr id="8" name="Rectangle 7">
            <a:extLst>
              <a:ext uri="{FF2B5EF4-FFF2-40B4-BE49-F238E27FC236}">
                <a16:creationId xmlns:a16="http://schemas.microsoft.com/office/drawing/2014/main" id="{529F11DC-F2B5-8620-B382-5E7CC588A9C9}"/>
              </a:ext>
            </a:extLst>
          </p:cNvPr>
          <p:cNvSpPr/>
          <p:nvPr/>
        </p:nvSpPr>
        <p:spPr>
          <a:xfrm>
            <a:off x="2548218" y="1000124"/>
            <a:ext cx="9110382" cy="1069041"/>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[A few bullets on key outputs to deliver by end of 2026 – to be revisited in JETMC4 in October/November]</a:t>
            </a:r>
          </a:p>
        </p:txBody>
      </p:sp>
      <p:sp>
        <p:nvSpPr>
          <p:cNvPr id="9" name="Rectangle 8">
            <a:extLst>
              <a:ext uri="{FF2B5EF4-FFF2-40B4-BE49-F238E27FC236}">
                <a16:creationId xmlns:a16="http://schemas.microsoft.com/office/drawing/2014/main" id="{2CD948BE-7BB3-BCB2-2F70-C557A0328851}"/>
              </a:ext>
            </a:extLst>
          </p:cNvPr>
          <p:cNvSpPr/>
          <p:nvPr/>
        </p:nvSpPr>
        <p:spPr>
          <a:xfrm>
            <a:off x="396688" y="2195231"/>
            <a:ext cx="3562061" cy="6118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Updates from first half of 2026</a:t>
            </a:r>
          </a:p>
        </p:txBody>
      </p:sp>
      <p:sp>
        <p:nvSpPr>
          <p:cNvPr id="10" name="Rectangle 9">
            <a:extLst>
              <a:ext uri="{FF2B5EF4-FFF2-40B4-BE49-F238E27FC236}">
                <a16:creationId xmlns:a16="http://schemas.microsoft.com/office/drawing/2014/main" id="{52E34B2D-97B5-6ACF-0A6F-F8E9883A13A5}"/>
              </a:ext>
            </a:extLst>
          </p:cNvPr>
          <p:cNvSpPr/>
          <p:nvPr/>
        </p:nvSpPr>
        <p:spPr>
          <a:xfrm>
            <a:off x="396688" y="2807071"/>
            <a:ext cx="3562061" cy="372147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en-US" sz="1200" dirty="0">
                <a:solidFill>
                  <a:schemeClr val="tx1"/>
                </a:solidFill>
              </a:rPr>
              <a:t>XX</a:t>
            </a:r>
          </a:p>
        </p:txBody>
      </p:sp>
      <p:sp>
        <p:nvSpPr>
          <p:cNvPr id="13" name="Rectangle 12">
            <a:extLst>
              <a:ext uri="{FF2B5EF4-FFF2-40B4-BE49-F238E27FC236}">
                <a16:creationId xmlns:a16="http://schemas.microsoft.com/office/drawing/2014/main" id="{984F67DA-A48B-A9F8-241F-18FA796A7852}"/>
              </a:ext>
            </a:extLst>
          </p:cNvPr>
          <p:cNvSpPr/>
          <p:nvPr/>
        </p:nvSpPr>
        <p:spPr>
          <a:xfrm>
            <a:off x="4246614" y="2195231"/>
            <a:ext cx="3562061" cy="6118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Planned activities and milestones for the remainder of 2026</a:t>
            </a:r>
          </a:p>
        </p:txBody>
      </p:sp>
      <p:sp>
        <p:nvSpPr>
          <p:cNvPr id="14" name="Rectangle 13">
            <a:extLst>
              <a:ext uri="{FF2B5EF4-FFF2-40B4-BE49-F238E27FC236}">
                <a16:creationId xmlns:a16="http://schemas.microsoft.com/office/drawing/2014/main" id="{297F9E07-8C4F-2B9E-0037-41D494C2B99E}"/>
              </a:ext>
            </a:extLst>
          </p:cNvPr>
          <p:cNvSpPr/>
          <p:nvPr/>
        </p:nvSpPr>
        <p:spPr>
          <a:xfrm>
            <a:off x="4246614" y="2807071"/>
            <a:ext cx="3562061" cy="372147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en-US" sz="1200" dirty="0">
                <a:solidFill>
                  <a:schemeClr val="tx1"/>
                </a:solidFill>
              </a:rPr>
              <a:t>XX</a:t>
            </a:r>
          </a:p>
        </p:txBody>
      </p:sp>
      <p:sp>
        <p:nvSpPr>
          <p:cNvPr id="16" name="Rectangle 15">
            <a:extLst>
              <a:ext uri="{FF2B5EF4-FFF2-40B4-BE49-F238E27FC236}">
                <a16:creationId xmlns:a16="http://schemas.microsoft.com/office/drawing/2014/main" id="{7319B085-BF9A-031C-FB15-DBF649D3BF5B}"/>
              </a:ext>
            </a:extLst>
          </p:cNvPr>
          <p:cNvSpPr/>
          <p:nvPr/>
        </p:nvSpPr>
        <p:spPr>
          <a:xfrm>
            <a:off x="8096539" y="2195231"/>
            <a:ext cx="3562061" cy="6118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Flags / help needed from secretaries</a:t>
            </a:r>
          </a:p>
        </p:txBody>
      </p:sp>
      <p:sp>
        <p:nvSpPr>
          <p:cNvPr id="17" name="Rectangle 16">
            <a:extLst>
              <a:ext uri="{FF2B5EF4-FFF2-40B4-BE49-F238E27FC236}">
                <a16:creationId xmlns:a16="http://schemas.microsoft.com/office/drawing/2014/main" id="{33EB26E1-2526-CF76-D3D4-F15941DC442B}"/>
              </a:ext>
            </a:extLst>
          </p:cNvPr>
          <p:cNvSpPr/>
          <p:nvPr/>
        </p:nvSpPr>
        <p:spPr>
          <a:xfrm>
            <a:off x="8096539" y="2807071"/>
            <a:ext cx="3562061" cy="372147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en-US" sz="1200" dirty="0">
                <a:solidFill>
                  <a:schemeClr val="tx1"/>
                </a:solidFill>
              </a:rPr>
              <a:t>xx</a:t>
            </a:r>
          </a:p>
        </p:txBody>
      </p:sp>
      <p:sp>
        <p:nvSpPr>
          <p:cNvPr id="19" name="TextBox 18">
            <a:extLst>
              <a:ext uri="{FF2B5EF4-FFF2-40B4-BE49-F238E27FC236}">
                <a16:creationId xmlns:a16="http://schemas.microsoft.com/office/drawing/2014/main" id="{DB1E7789-3183-6540-C41A-4CC3F7774EF6}"/>
              </a:ext>
            </a:extLst>
          </p:cNvPr>
          <p:cNvSpPr txBox="1"/>
          <p:nvPr/>
        </p:nvSpPr>
        <p:spPr>
          <a:xfrm>
            <a:off x="396688" y="198805"/>
            <a:ext cx="2497350" cy="369332"/>
          </a:xfrm>
          <a:prstGeom prst="rect">
            <a:avLst/>
          </a:prstGeom>
          <a:noFill/>
        </p:spPr>
        <p:txBody>
          <a:bodyPr wrap="none" rtlCol="0">
            <a:spAutoFit/>
          </a:bodyPr>
          <a:lstStyle/>
          <a:p>
            <a:r>
              <a:rPr lang="en-US" dirty="0"/>
              <a:t>PWG 1: [Name of PWG]</a:t>
            </a:r>
          </a:p>
        </p:txBody>
      </p:sp>
      <p:sp>
        <p:nvSpPr>
          <p:cNvPr id="20" name="TextBox 19">
            <a:extLst>
              <a:ext uri="{FF2B5EF4-FFF2-40B4-BE49-F238E27FC236}">
                <a16:creationId xmlns:a16="http://schemas.microsoft.com/office/drawing/2014/main" id="{5A61EA67-7F67-DD1F-3841-0DD19BC5DC12}"/>
              </a:ext>
            </a:extLst>
          </p:cNvPr>
          <p:cNvSpPr txBox="1"/>
          <p:nvPr/>
        </p:nvSpPr>
        <p:spPr>
          <a:xfrm>
            <a:off x="6938682" y="198805"/>
            <a:ext cx="4719918" cy="461665"/>
          </a:xfrm>
          <a:prstGeom prst="rect">
            <a:avLst/>
          </a:prstGeom>
          <a:noFill/>
        </p:spPr>
        <p:txBody>
          <a:bodyPr wrap="square" rtlCol="0">
            <a:spAutoFit/>
          </a:bodyPr>
          <a:lstStyle/>
          <a:p>
            <a:pPr algn="r"/>
            <a:r>
              <a:rPr lang="en-US" sz="1200" dirty="0"/>
              <a:t>Chair: [Name of Chair]</a:t>
            </a:r>
          </a:p>
          <a:p>
            <a:pPr algn="r"/>
            <a:r>
              <a:rPr lang="en-US" sz="1200" dirty="0"/>
              <a:t>Members: [Names of Members]</a:t>
            </a:r>
          </a:p>
        </p:txBody>
      </p:sp>
    </p:spTree>
    <p:extLst>
      <p:ext uri="{BB962C8B-B14F-4D97-AF65-F5344CB8AC3E}">
        <p14:creationId xmlns:p14="http://schemas.microsoft.com/office/powerpoint/2010/main" val="189613410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378</TotalTime>
  <Words>290</Words>
  <Application>Microsoft Office PowerPoint</Application>
  <PresentationFormat>Widescreen</PresentationFormat>
  <Paragraphs>21</Paragraphs>
  <Slides>2</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Aptos</vt:lpstr>
      <vt:lpstr>Aptos Display</vt:lpstr>
      <vt:lpstr>Arial</vt:lpstr>
      <vt:lpstr>Office Theme</vt:lpstr>
      <vt:lpstr>think-cell Slide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Delfin Villafuerte</dc:creator>
  <cp:lastModifiedBy>Delfin Villafuerte</cp:lastModifiedBy>
  <cp:revision>2</cp:revision>
  <dcterms:created xsi:type="dcterms:W3CDTF">2026-06-30T03:35:30Z</dcterms:created>
  <dcterms:modified xsi:type="dcterms:W3CDTF">2026-06-30T09:54:01Z</dcterms:modified>
</cp:coreProperties>
</file>